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62" r:id="rId5"/>
    <p:sldId id="263" r:id="rId6"/>
    <p:sldId id="261" r:id="rId7"/>
    <p:sldId id="259" r:id="rId8"/>
    <p:sldId id="269" r:id="rId9"/>
    <p:sldId id="260"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5"/>
    <p:restoredTop sz="83972"/>
  </p:normalViewPr>
  <p:slideViewPr>
    <p:cSldViewPr snapToGrid="0">
      <p:cViewPr varScale="1">
        <p:scale>
          <a:sx n="89" d="100"/>
          <a:sy n="89" d="100"/>
        </p:scale>
        <p:origin x="19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F5EDD2-CEF8-DC43-9EE9-C25E0606D222}" type="datetimeFigureOut">
              <a:rPr lang="en-US" smtClean="0"/>
              <a:t>2/3/23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6E2374-9A8C-4145-9F11-FCFDA34E5EEE}" type="slidenum">
              <a:rPr lang="en-US" smtClean="0"/>
              <a:t>‹#›</a:t>
            </a:fld>
            <a:endParaRPr lang="en-US"/>
          </a:p>
        </p:txBody>
      </p:sp>
    </p:spTree>
    <p:extLst>
      <p:ext uri="{BB962C8B-B14F-4D97-AF65-F5344CB8AC3E}">
        <p14:creationId xmlns:p14="http://schemas.microsoft.com/office/powerpoint/2010/main" val="385983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Usual critique of meta-analysis goes: </a:t>
            </a:r>
          </a:p>
          <a:p>
            <a:br>
              <a:rPr lang="en-US" dirty="0">
                <a:effectLst/>
                <a:latin typeface="Helvetica Neue" panose="02000503000000020004" pitchFamily="2" charset="0"/>
              </a:rPr>
            </a:br>
            <a:endParaRPr lang="en-US" dirty="0">
              <a:effectLst/>
              <a:latin typeface="Helvetica Neue" panose="02000503000000020004" pitchFamily="2" charset="0"/>
            </a:endParaRPr>
          </a:p>
          <a:p>
            <a:pPr>
              <a:buFont typeface="Arial" panose="020B0604020202020204" pitchFamily="34" charset="0"/>
              <a:buChar char="•"/>
            </a:pPr>
            <a:r>
              <a:rPr lang="en-US" dirty="0">
                <a:effectLst/>
                <a:latin typeface="Helvetica Neue" panose="02000503000000020004" pitchFamily="2" charset="0"/>
              </a:rPr>
              <a:t>Look at the critique of this included trial… flawed!</a:t>
            </a:r>
          </a:p>
          <a:p>
            <a:pPr>
              <a:buFont typeface="Arial" panose="020B0604020202020204" pitchFamily="34" charset="0"/>
              <a:buChar char="•"/>
            </a:pPr>
            <a:r>
              <a:rPr lang="en-US" dirty="0">
                <a:effectLst/>
                <a:latin typeface="Helvetica Neue" panose="02000503000000020004" pitchFamily="2" charset="0"/>
              </a:rPr>
              <a:t>Garbage in, garbage out</a:t>
            </a:r>
          </a:p>
          <a:p>
            <a:pPr>
              <a:buFont typeface="Arial" panose="020B0604020202020204" pitchFamily="34" charset="0"/>
              <a:buChar char="•"/>
            </a:pPr>
            <a:r>
              <a:rPr lang="en-US" dirty="0">
                <a:effectLst/>
                <a:latin typeface="Helvetica Neue" panose="02000503000000020004" pitchFamily="2" charset="0"/>
              </a:rPr>
              <a:t>Thus, this MA is not the best evidence on the subject, instead this more rigorous single trial should inform our opinion. </a:t>
            </a:r>
          </a:p>
          <a:p>
            <a:endParaRPr lang="en-US" dirty="0"/>
          </a:p>
        </p:txBody>
      </p:sp>
      <p:sp>
        <p:nvSpPr>
          <p:cNvPr id="4" name="Slide Number Placeholder 3"/>
          <p:cNvSpPr>
            <a:spLocks noGrp="1"/>
          </p:cNvSpPr>
          <p:nvPr>
            <p:ph type="sldNum" sz="quarter" idx="5"/>
          </p:nvPr>
        </p:nvSpPr>
        <p:spPr/>
        <p:txBody>
          <a:bodyPr/>
          <a:lstStyle/>
          <a:p>
            <a:fld id="{AE6E2374-9A8C-4145-9F11-FCFDA34E5EEE}" type="slidenum">
              <a:rPr lang="en-US" smtClean="0"/>
              <a:t>2</a:t>
            </a:fld>
            <a:endParaRPr lang="en-US"/>
          </a:p>
        </p:txBody>
      </p:sp>
    </p:spTree>
    <p:extLst>
      <p:ext uri="{BB962C8B-B14F-4D97-AF65-F5344CB8AC3E}">
        <p14:creationId xmlns:p14="http://schemas.microsoft.com/office/powerpoint/2010/main" val="4222271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224-34C6-A0C1-1B7A-B1461AFB8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491780-AEDD-474A-D572-FF61AC6740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EA2AE1-159A-1933-A658-835B20E13135}"/>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43DC997C-7B6F-7D50-DA92-9F897A58E8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9F6CC-E328-0F6E-8DA7-6B14E9CF64A7}"/>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150225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EAFAD-324B-5EA4-074F-111701D2CE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436741-589C-21B0-8640-467BF4D777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26DB77-4DED-4284-3C58-424E87F2A738}"/>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410E88FF-7B5C-336A-91C9-B698887585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16D073-C3CD-A2BB-F54B-EBD8062BC9DC}"/>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3564771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1FA725-FB69-6513-F9AA-D9B1A6BB7C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EA135C-EB70-8E3D-119B-23A74DFE7A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19A25A-ED94-82A7-1EEA-A31DD2BD0A3F}"/>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D465C6E0-9980-ECDA-8D5B-C79647319F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65879-95BF-0CAA-265F-6AF94FB5006E}"/>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193529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57C2-93F7-14BE-EC77-F4E5718812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92855A-F5EB-DE47-3742-8F36F5B65D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7AAA8-59AA-6DBE-B655-93DEA46F78AB}"/>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CE389966-EA10-13DD-1609-7EC406400F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2AB51-EE9A-0200-7B40-790FC929F4A0}"/>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117917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00002-E48A-C534-F6D8-391C516C00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3B8840-335A-CAD6-1887-A2D453DA11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0BE2CC-B354-1BB3-4712-C93FE9F4C768}"/>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55CF6958-9251-61AE-782E-A47190DF02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F55BDC-773F-8C51-3366-A99B16BDEBC0}"/>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3633923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982B1-83FA-1746-F416-E28F9B5B80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24C918-0D0D-67D7-284E-4B53546A62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93A24F-7768-61D5-44C3-16A4B61D6B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49F25F-6599-8FDE-106C-A3D340C25B22}"/>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6" name="Footer Placeholder 5">
            <a:extLst>
              <a:ext uri="{FF2B5EF4-FFF2-40B4-BE49-F238E27FC236}">
                <a16:creationId xmlns:a16="http://schemas.microsoft.com/office/drawing/2014/main" id="{87AF4392-251C-A67D-A36E-14C0C4D935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40A32-9805-7DAF-FC91-908A9E2AF2CD}"/>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2922205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71771-523A-4C1F-6F48-E2B0EEC31B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F0910A-C53B-CD65-8101-761F86A75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98979F-CEA6-A869-668C-0017EFE2F5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D0DDE1-9857-22B3-72B2-D56372B601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331375-846F-2428-EB4B-1C5DA0C9C4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B12692-C0EA-9F0B-D596-97D526AD236F}"/>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8" name="Footer Placeholder 7">
            <a:extLst>
              <a:ext uri="{FF2B5EF4-FFF2-40B4-BE49-F238E27FC236}">
                <a16:creationId xmlns:a16="http://schemas.microsoft.com/office/drawing/2014/main" id="{77F8F904-3B2E-65CC-C4B3-469684DABF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8A58B3-0333-5B47-BE49-85FAB0FECBE4}"/>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3533653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29C23-6014-87BA-4B21-5A87FE966A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BA4A09-F7C1-B7DC-044A-4B8D6325B5DF}"/>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4" name="Footer Placeholder 3">
            <a:extLst>
              <a:ext uri="{FF2B5EF4-FFF2-40B4-BE49-F238E27FC236}">
                <a16:creationId xmlns:a16="http://schemas.microsoft.com/office/drawing/2014/main" id="{EF016830-6894-7C89-E7F4-692C776982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25731C-8C27-8596-7AB7-9E6013DFC56B}"/>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24281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04CA3F-7C3C-3992-5464-7584A1CDF51A}"/>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3" name="Footer Placeholder 2">
            <a:extLst>
              <a:ext uri="{FF2B5EF4-FFF2-40B4-BE49-F238E27FC236}">
                <a16:creationId xmlns:a16="http://schemas.microsoft.com/office/drawing/2014/main" id="{FD0CAE29-C3FA-1432-F799-4466069A1D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321D62-E6D4-4F16-183D-7ADF75B29FC7}"/>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6904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DE95C-723A-7E7E-5ADE-C483CFEDC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AA5022-C180-754A-3295-63F588FD8F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887220-9480-64B8-4A50-F1EAD8AEA2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228A0B-74A4-3DA7-7703-81F8663BB3F5}"/>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6" name="Footer Placeholder 5">
            <a:extLst>
              <a:ext uri="{FF2B5EF4-FFF2-40B4-BE49-F238E27FC236}">
                <a16:creationId xmlns:a16="http://schemas.microsoft.com/office/drawing/2014/main" id="{7859C4A6-539F-7354-C3C3-EC8FBF931F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82AF47-D162-A476-7B2F-7D91F61CFF86}"/>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229932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742DD-65E7-FFC2-D0F2-FB7CB1144C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16CAC0-20F3-EFDF-6A36-7A4E60170E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9F7BF8-3841-C9F9-CA11-FF83513A5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98A5B5-F074-CC58-2E5D-4F5C4138F7D8}"/>
              </a:ext>
            </a:extLst>
          </p:cNvPr>
          <p:cNvSpPr>
            <a:spLocks noGrp="1"/>
          </p:cNvSpPr>
          <p:nvPr>
            <p:ph type="dt" sz="half" idx="10"/>
          </p:nvPr>
        </p:nvSpPr>
        <p:spPr/>
        <p:txBody>
          <a:bodyPr/>
          <a:lstStyle/>
          <a:p>
            <a:fld id="{949D1586-314A-E346-AD9C-F22810D5EED3}" type="datetimeFigureOut">
              <a:rPr lang="en-US" smtClean="0"/>
              <a:t>2/3/23</a:t>
            </a:fld>
            <a:endParaRPr lang="en-US"/>
          </a:p>
        </p:txBody>
      </p:sp>
      <p:sp>
        <p:nvSpPr>
          <p:cNvPr id="6" name="Footer Placeholder 5">
            <a:extLst>
              <a:ext uri="{FF2B5EF4-FFF2-40B4-BE49-F238E27FC236}">
                <a16:creationId xmlns:a16="http://schemas.microsoft.com/office/drawing/2014/main" id="{7629CB85-B318-9418-DD9E-92AAD021C4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51FBB5-64D6-FD8B-C94B-5769254D2934}"/>
              </a:ext>
            </a:extLst>
          </p:cNvPr>
          <p:cNvSpPr>
            <a:spLocks noGrp="1"/>
          </p:cNvSpPr>
          <p:nvPr>
            <p:ph type="sldNum" sz="quarter" idx="12"/>
          </p:nvPr>
        </p:nvSpPr>
        <p:spPr/>
        <p:txBody>
          <a:bodyPr/>
          <a:lstStyle/>
          <a:p>
            <a:fld id="{B6670F78-0B9C-6B43-BCDD-696B3BAED872}" type="slidenum">
              <a:rPr lang="en-US" smtClean="0"/>
              <a:t>‹#›</a:t>
            </a:fld>
            <a:endParaRPr lang="en-US"/>
          </a:p>
        </p:txBody>
      </p:sp>
    </p:spTree>
    <p:extLst>
      <p:ext uri="{BB962C8B-B14F-4D97-AF65-F5344CB8AC3E}">
        <p14:creationId xmlns:p14="http://schemas.microsoft.com/office/powerpoint/2010/main" val="2082908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A2A71C-9743-1EC8-AB63-5966E9EA8E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7DB4E3-67E8-E67A-774C-70F747E384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AC3FE0-3391-2757-9EBA-D94D18B88B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D1586-314A-E346-AD9C-F22810D5EED3}" type="datetimeFigureOut">
              <a:rPr lang="en-US" smtClean="0"/>
              <a:t>2/3/23</a:t>
            </a:fld>
            <a:endParaRPr lang="en-US"/>
          </a:p>
        </p:txBody>
      </p:sp>
      <p:sp>
        <p:nvSpPr>
          <p:cNvPr id="5" name="Footer Placeholder 4">
            <a:extLst>
              <a:ext uri="{FF2B5EF4-FFF2-40B4-BE49-F238E27FC236}">
                <a16:creationId xmlns:a16="http://schemas.microsoft.com/office/drawing/2014/main" id="{990F83AD-015F-C590-71E6-0C804BCAE3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C247DC5-4F96-B5ED-527E-708FCB014C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70F78-0B9C-6B43-BCDD-696B3BAED872}" type="slidenum">
              <a:rPr lang="en-US" smtClean="0"/>
              <a:t>‹#›</a:t>
            </a:fld>
            <a:endParaRPr lang="en-US"/>
          </a:p>
        </p:txBody>
      </p:sp>
    </p:spTree>
    <p:extLst>
      <p:ext uri="{BB962C8B-B14F-4D97-AF65-F5344CB8AC3E}">
        <p14:creationId xmlns:p14="http://schemas.microsoft.com/office/powerpoint/2010/main" val="3674480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witter.com/dnunan79/status/1620366744971014145?s=12&amp;t=u13LZ0WKG90XsOBRpngPr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070AB-79F7-DCD7-24AE-2872B00955EE}"/>
              </a:ext>
            </a:extLst>
          </p:cNvPr>
          <p:cNvSpPr>
            <a:spLocks noGrp="1"/>
          </p:cNvSpPr>
          <p:nvPr>
            <p:ph type="ctrTitle"/>
          </p:nvPr>
        </p:nvSpPr>
        <p:spPr/>
        <p:txBody>
          <a:bodyPr/>
          <a:lstStyle/>
          <a:p>
            <a:r>
              <a:rPr lang="en-US" dirty="0"/>
              <a:t>PGR-In defense of meta-analysis</a:t>
            </a:r>
          </a:p>
        </p:txBody>
      </p:sp>
      <p:sp>
        <p:nvSpPr>
          <p:cNvPr id="3" name="Subtitle 2">
            <a:extLst>
              <a:ext uri="{FF2B5EF4-FFF2-40B4-BE49-F238E27FC236}">
                <a16:creationId xmlns:a16="http://schemas.microsoft.com/office/drawing/2014/main" id="{F52E77D2-694D-BE56-96D5-FAB28FD91B2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91146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D0ABA-8D48-806C-817E-3C2922FC1C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12CEE1-F576-AD96-FACF-ACCAC4184E58}"/>
              </a:ext>
            </a:extLst>
          </p:cNvPr>
          <p:cNvSpPr>
            <a:spLocks noGrp="1"/>
          </p:cNvSpPr>
          <p:nvPr>
            <p:ph idx="1"/>
          </p:nvPr>
        </p:nvSpPr>
        <p:spPr/>
        <p:txBody>
          <a:bodyPr>
            <a:normAutofit fontScale="85000" lnSpcReduction="20000"/>
          </a:bodyPr>
          <a:lstStyle/>
          <a:p>
            <a:r>
              <a:rPr lang="en-US" dirty="0">
                <a:effectLst/>
                <a:latin typeface="Helvetica Neue" panose="02000503000000020004" pitchFamily="2" charset="0"/>
              </a:rPr>
              <a:t>Scout mindset vs soldier mindset: </a:t>
            </a:r>
          </a:p>
          <a:p>
            <a:r>
              <a:rPr lang="en-US" dirty="0">
                <a:effectLst/>
                <a:latin typeface="Helvetica Neue" panose="02000503000000020004" pitchFamily="2" charset="0"/>
              </a:rPr>
              <a:t>Can I believe this? Vs Must I believe this? </a:t>
            </a:r>
          </a:p>
          <a:p>
            <a:r>
              <a:rPr lang="en-US" dirty="0">
                <a:effectLst/>
                <a:latin typeface="Helvetica Neue" panose="02000503000000020004" pitchFamily="2" charset="0"/>
              </a:rPr>
              <a:t>—&gt; we can find flaws in the studies, but how certain are we that those flaws ARE WHY the trial result is what it is. </a:t>
            </a:r>
          </a:p>
          <a:p>
            <a:r>
              <a:rPr lang="en-US" dirty="0">
                <a:effectLst/>
                <a:latin typeface="Helvetica Neue" panose="02000503000000020004" pitchFamily="2" charset="0"/>
              </a:rPr>
              <a:t>Problem: does the flaw explain the deviation? Would you equally point out the same flaw in a different study with the opposite answer? </a:t>
            </a:r>
          </a:p>
          <a:p>
            <a:r>
              <a:rPr lang="en-US" dirty="0">
                <a:effectLst/>
                <a:latin typeface="Helvetica Neue" panose="02000503000000020004" pitchFamily="2" charset="0"/>
              </a:rPr>
              <a:t>— how large is the noise/chance associated with the most rigorous study? </a:t>
            </a:r>
          </a:p>
          <a:p>
            <a:r>
              <a:rPr lang="en-US" dirty="0">
                <a:effectLst/>
                <a:latin typeface="Helvetica Neue" panose="02000503000000020004" pitchFamily="2" charset="0"/>
              </a:rPr>
              <a:t>— what extent are there concerns about generalizability? </a:t>
            </a:r>
          </a:p>
          <a:p>
            <a:r>
              <a:rPr lang="en-US" dirty="0">
                <a:effectLst/>
                <a:latin typeface="Helvetica Neue" panose="02000503000000020004" pitchFamily="2" charset="0"/>
              </a:rPr>
              <a:t>—— if generalizability is a concern, isn’t various settings a benefit? </a:t>
            </a:r>
          </a:p>
          <a:p>
            <a:r>
              <a:rPr lang="en-US" dirty="0">
                <a:effectLst/>
                <a:latin typeface="Helvetica Neue" panose="02000503000000020004" pitchFamily="2" charset="0"/>
              </a:rPr>
              <a:t>— shouldn’t use still systematically synthesize all the data, just weighted appropriately for it’s methodology flaws?</a:t>
            </a:r>
          </a:p>
          <a:p>
            <a:endParaRPr lang="en-US" dirty="0"/>
          </a:p>
        </p:txBody>
      </p:sp>
    </p:spTree>
    <p:extLst>
      <p:ext uri="{BB962C8B-B14F-4D97-AF65-F5344CB8AC3E}">
        <p14:creationId xmlns:p14="http://schemas.microsoft.com/office/powerpoint/2010/main" val="1542899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CA52-EF73-A271-8750-FCBBBE6C14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AD2875-0348-E039-8E7E-2CC4EF41DFAB}"/>
              </a:ext>
            </a:extLst>
          </p:cNvPr>
          <p:cNvSpPr>
            <a:spLocks noGrp="1"/>
          </p:cNvSpPr>
          <p:nvPr>
            <p:ph idx="1"/>
          </p:nvPr>
        </p:nvSpPr>
        <p:spPr/>
        <p:txBody>
          <a:bodyPr>
            <a:normAutofit fontScale="92500" lnSpcReduction="10000"/>
          </a:bodyPr>
          <a:lstStyle/>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If RCTs are a test: it may give you a yes/no to a hypothesis to a certain error rate—— but it does not give you an accurate point estimate. </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Go through the Ioannidis argument: why should you question even a great study? Likelihood of passing a single test.</a:t>
            </a:r>
          </a:p>
          <a:p>
            <a:br>
              <a:rPr lang="en-US" dirty="0">
                <a:effectLst/>
                <a:latin typeface="Helvetica Neue" panose="02000503000000020004" pitchFamily="2" charset="0"/>
              </a:rPr>
            </a:br>
            <a:endParaRPr lang="en-US" dirty="0">
              <a:effectLst/>
              <a:latin typeface="Helvetica Neue" panose="02000503000000020004" pitchFamily="2" charset="0"/>
            </a:endParaRPr>
          </a:p>
          <a:p>
            <a:endParaRPr lang="en-US" dirty="0"/>
          </a:p>
        </p:txBody>
      </p:sp>
    </p:spTree>
    <p:extLst>
      <p:ext uri="{BB962C8B-B14F-4D97-AF65-F5344CB8AC3E}">
        <p14:creationId xmlns:p14="http://schemas.microsoft.com/office/powerpoint/2010/main" val="3781789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5EA3A-A4A9-9828-AD24-25D83AA557D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CCC2B7-B17E-A52A-312B-6861F3E31A6E}"/>
              </a:ext>
            </a:extLst>
          </p:cNvPr>
          <p:cNvSpPr>
            <a:spLocks noGrp="1"/>
          </p:cNvSpPr>
          <p:nvPr>
            <p:ph idx="1"/>
          </p:nvPr>
        </p:nvSpPr>
        <p:spPr/>
        <p:txBody>
          <a:bodyPr/>
          <a:lstStyle/>
          <a:p>
            <a:r>
              <a:rPr lang="en-US" dirty="0">
                <a:effectLst/>
                <a:latin typeface="Helvetica Neue" panose="02000503000000020004" pitchFamily="2" charset="0"/>
              </a:rPr>
              <a:t>Trial sequential analysis -&gt; when should we have stopped objecting </a:t>
            </a:r>
          </a:p>
          <a:p>
            <a:br>
              <a:rPr lang="en-US" dirty="0">
                <a:effectLst/>
                <a:latin typeface="Helvetica Neue" panose="02000503000000020004" pitchFamily="2" charset="0"/>
              </a:rPr>
            </a:br>
            <a:endParaRPr lang="en-US" dirty="0">
              <a:effectLst/>
              <a:latin typeface="Helvetica Neue" panose="02000503000000020004" pitchFamily="2" charset="0"/>
            </a:endParaRPr>
          </a:p>
          <a:p>
            <a:endParaRPr lang="en-US" dirty="0"/>
          </a:p>
        </p:txBody>
      </p:sp>
    </p:spTree>
    <p:extLst>
      <p:ext uri="{BB962C8B-B14F-4D97-AF65-F5344CB8AC3E}">
        <p14:creationId xmlns:p14="http://schemas.microsoft.com/office/powerpoint/2010/main" val="3793902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9E001-C00E-6241-CAA5-5B24CDCE6379}"/>
              </a:ext>
            </a:extLst>
          </p:cNvPr>
          <p:cNvSpPr>
            <a:spLocks noGrp="1"/>
          </p:cNvSpPr>
          <p:nvPr>
            <p:ph type="title"/>
          </p:nvPr>
        </p:nvSpPr>
        <p:spPr/>
        <p:txBody>
          <a:bodyPr/>
          <a:lstStyle/>
          <a:p>
            <a:r>
              <a:rPr lang="en-US" dirty="0"/>
              <a:t>Problems with subgroups / effect modifiers</a:t>
            </a:r>
          </a:p>
        </p:txBody>
      </p:sp>
      <p:sp>
        <p:nvSpPr>
          <p:cNvPr id="3" name="Content Placeholder 2">
            <a:extLst>
              <a:ext uri="{FF2B5EF4-FFF2-40B4-BE49-F238E27FC236}">
                <a16:creationId xmlns:a16="http://schemas.microsoft.com/office/drawing/2014/main" id="{3CD8A5AA-FB2B-975E-DD35-15E3079C0560}"/>
              </a:ext>
            </a:extLst>
          </p:cNvPr>
          <p:cNvSpPr>
            <a:spLocks noGrp="1"/>
          </p:cNvSpPr>
          <p:nvPr>
            <p:ph idx="1"/>
          </p:nvPr>
        </p:nvSpPr>
        <p:spPr/>
        <p:txBody>
          <a:bodyPr/>
          <a:lstStyle/>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A single huge trial could be the best convincing answer, but you’re still left with uncertainty about applicability (maybe – though I think this is over-rated: effect modifiers are rarer than we think)</a:t>
            </a:r>
          </a:p>
          <a:p>
            <a:endParaRPr lang="en-US" dirty="0"/>
          </a:p>
        </p:txBody>
      </p:sp>
    </p:spTree>
    <p:extLst>
      <p:ext uri="{BB962C8B-B14F-4D97-AF65-F5344CB8AC3E}">
        <p14:creationId xmlns:p14="http://schemas.microsoft.com/office/powerpoint/2010/main" val="2461463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FB88B-7C08-4B2C-5D18-ED0AC76A9FC7}"/>
              </a:ext>
            </a:extLst>
          </p:cNvPr>
          <p:cNvSpPr>
            <a:spLocks noGrp="1"/>
          </p:cNvSpPr>
          <p:nvPr>
            <p:ph type="title"/>
          </p:nvPr>
        </p:nvSpPr>
        <p:spPr/>
        <p:txBody>
          <a:bodyPr/>
          <a:lstStyle/>
          <a:p>
            <a:r>
              <a:rPr lang="en-US" dirty="0"/>
              <a:t>Final argument: epistemic</a:t>
            </a:r>
          </a:p>
        </p:txBody>
      </p:sp>
      <p:sp>
        <p:nvSpPr>
          <p:cNvPr id="3" name="Content Placeholder 2">
            <a:extLst>
              <a:ext uri="{FF2B5EF4-FFF2-40B4-BE49-F238E27FC236}">
                <a16:creationId xmlns:a16="http://schemas.microsoft.com/office/drawing/2014/main" id="{ED20AA08-D719-A00B-C86B-17BE5285C091}"/>
              </a:ext>
            </a:extLst>
          </p:cNvPr>
          <p:cNvSpPr>
            <a:spLocks noGrp="1"/>
          </p:cNvSpPr>
          <p:nvPr>
            <p:ph idx="1"/>
          </p:nvPr>
        </p:nvSpPr>
        <p:spPr/>
        <p:txBody>
          <a:bodyPr/>
          <a:lstStyle/>
          <a:p>
            <a:r>
              <a:rPr lang="en-US" dirty="0">
                <a:effectLst/>
                <a:latin typeface="Helvetica Neue" panose="02000503000000020004" pitchFamily="2" charset="0"/>
              </a:rPr>
              <a:t>Numerical justification that your prediction of future studies are better. </a:t>
            </a:r>
          </a:p>
          <a:p>
            <a:endParaRPr lang="en-US" dirty="0"/>
          </a:p>
        </p:txBody>
      </p:sp>
    </p:spTree>
    <p:extLst>
      <p:ext uri="{BB962C8B-B14F-4D97-AF65-F5344CB8AC3E}">
        <p14:creationId xmlns:p14="http://schemas.microsoft.com/office/powerpoint/2010/main" val="1969876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6E0E2-E767-10CE-1835-BF5B33BF271B}"/>
              </a:ext>
            </a:extLst>
          </p:cNvPr>
          <p:cNvSpPr>
            <a:spLocks noGrp="1"/>
          </p:cNvSpPr>
          <p:nvPr>
            <p:ph type="title"/>
          </p:nvPr>
        </p:nvSpPr>
        <p:spPr/>
        <p:txBody>
          <a:bodyPr/>
          <a:lstStyle/>
          <a:p>
            <a:r>
              <a:rPr lang="en-US" dirty="0"/>
              <a:t>Claim	</a:t>
            </a:r>
          </a:p>
        </p:txBody>
      </p:sp>
      <p:sp>
        <p:nvSpPr>
          <p:cNvPr id="3" name="Content Placeholder 2">
            <a:extLst>
              <a:ext uri="{FF2B5EF4-FFF2-40B4-BE49-F238E27FC236}">
                <a16:creationId xmlns:a16="http://schemas.microsoft.com/office/drawing/2014/main" id="{589E29B2-EFCE-9693-01EC-A0078CCA97BD}"/>
              </a:ext>
            </a:extLst>
          </p:cNvPr>
          <p:cNvSpPr>
            <a:spLocks noGrp="1"/>
          </p:cNvSpPr>
          <p:nvPr>
            <p:ph idx="1"/>
          </p:nvPr>
        </p:nvSpPr>
        <p:spPr/>
        <p:txBody>
          <a:bodyPr/>
          <a:lstStyle/>
          <a:p>
            <a:pPr marL="0" indent="0">
              <a:buNone/>
            </a:pPr>
            <a:r>
              <a:rPr lang="en-US" dirty="0"/>
              <a:t>I’d argue that for most problems in pulmonary critical care, the best source of evidence is the best </a:t>
            </a:r>
            <a:r>
              <a:rPr lang="en-US" b="1" dirty="0"/>
              <a:t>meta-analysis</a:t>
            </a:r>
            <a:r>
              <a:rPr lang="en-US" dirty="0"/>
              <a:t>, not the best individual trial.</a:t>
            </a:r>
          </a:p>
          <a:p>
            <a:r>
              <a:rPr lang="en-US" dirty="0"/>
              <a:t>The way trials are currently funded leads to them being systematically underpowered and not fit to answer the relevant question. </a:t>
            </a:r>
          </a:p>
          <a:p>
            <a:r>
              <a:rPr lang="en-US" dirty="0"/>
              <a:t>GIGO is a problem, but it’s less of one than you might think</a:t>
            </a:r>
          </a:p>
        </p:txBody>
      </p:sp>
    </p:spTree>
    <p:extLst>
      <p:ext uri="{BB962C8B-B14F-4D97-AF65-F5344CB8AC3E}">
        <p14:creationId xmlns:p14="http://schemas.microsoft.com/office/powerpoint/2010/main" val="3540505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EE3B7-5C84-CD9A-1E0A-11B92A909AF6}"/>
              </a:ext>
            </a:extLst>
          </p:cNvPr>
          <p:cNvSpPr>
            <a:spLocks noGrp="1"/>
          </p:cNvSpPr>
          <p:nvPr>
            <p:ph type="title"/>
          </p:nvPr>
        </p:nvSpPr>
        <p:spPr/>
        <p:txBody>
          <a:bodyPr/>
          <a:lstStyle/>
          <a:p>
            <a:r>
              <a:rPr lang="en-US" dirty="0"/>
              <a:t>How big of a problem is under-powering?</a:t>
            </a:r>
          </a:p>
        </p:txBody>
      </p:sp>
      <p:sp>
        <p:nvSpPr>
          <p:cNvPr id="3" name="Content Placeholder 2">
            <a:extLst>
              <a:ext uri="{FF2B5EF4-FFF2-40B4-BE49-F238E27FC236}">
                <a16:creationId xmlns:a16="http://schemas.microsoft.com/office/drawing/2014/main" id="{69922E94-EC56-5B13-71A1-FE77E6CA1DFC}"/>
              </a:ext>
            </a:extLst>
          </p:cNvPr>
          <p:cNvSpPr>
            <a:spLocks noGrp="1"/>
          </p:cNvSpPr>
          <p:nvPr>
            <p:ph idx="1"/>
          </p:nvPr>
        </p:nvSpPr>
        <p:spPr/>
        <p:txBody>
          <a:bodyPr>
            <a:normAutofit fontScale="77500" lnSpcReduction="20000"/>
          </a:bodyPr>
          <a:lstStyle/>
          <a:p>
            <a:r>
              <a:rPr lang="en-US" dirty="0"/>
              <a:t>How, in practice, trials are powered</a:t>
            </a:r>
          </a:p>
          <a:p>
            <a:pPr lvl="1"/>
            <a:r>
              <a:rPr lang="en-US" dirty="0">
                <a:effectLst/>
                <a:latin typeface="Helvetica Neue" panose="02000503000000020004" pitchFamily="2" charset="0"/>
              </a:rPr>
              <a:t>Reference under powering our cities as a threat to using them as the only acceptable sort of knowledge. Or more precisely saying our cities have not shown in affect therefore, there is none. Because I see Peter systematically under powered to find important effects I’ll give a defensive met and I’ll see you in the talk next time </a:t>
            </a:r>
          </a:p>
          <a:p>
            <a:pPr lvl="1"/>
            <a:r>
              <a:rPr lang="en-US" dirty="0"/>
              <a:t>‘</a:t>
            </a:r>
            <a:r>
              <a:rPr lang="en-US" b="1" i="0" dirty="0">
                <a:effectLst/>
                <a:latin typeface="Mulish"/>
              </a:rPr>
              <a:t>Minimum Important Difference Is Minimally Important in Sample Size Calculations | Trials | Full Text -&gt; the best guess should be the delta</a:t>
            </a:r>
          </a:p>
          <a:p>
            <a:pPr lvl="1"/>
            <a:r>
              <a:rPr lang="en-US" b="1" i="0" dirty="0">
                <a:effectLst/>
                <a:latin typeface="Mulish"/>
              </a:rPr>
              <a:t>We are OFF in how we estimate this (</a:t>
            </a:r>
            <a:r>
              <a:rPr lang="en-US" b="1" i="0" dirty="0" err="1">
                <a:effectLst/>
                <a:latin typeface="Mulish"/>
              </a:rPr>
              <a:t>scott’s</a:t>
            </a:r>
            <a:r>
              <a:rPr lang="en-US" b="1" i="0" dirty="0">
                <a:effectLst/>
                <a:latin typeface="Mulish"/>
              </a:rPr>
              <a:t> article, CHEST underpowered) – this might be because people powering trials are incentivized to be off (for someone to let them run the trial), or because we really are just bad at it… thus trials are systematically under-powered</a:t>
            </a:r>
          </a:p>
          <a:p>
            <a:pPr lvl="1"/>
            <a:r>
              <a:rPr lang="en-US" dirty="0"/>
              <a:t> If 0.8 * several trials is likely to give conflicting results… 0.7 or 0.6 etc. is WAY likely to give conflicting results (thus, you need </a:t>
            </a:r>
            <a:r>
              <a:rPr lang="en-US"/>
              <a:t>to combine)</a:t>
            </a:r>
            <a:endParaRPr lang="en-US" dirty="0"/>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Power? This is a bigger problem than recognized. Which do you trust, a meta-analysis, or an underpowered trial. What do you trust for subgroups and heterogeneity… can almost never make conclusions from a </a:t>
            </a:r>
            <a:r>
              <a:rPr lang="en-US" dirty="0" err="1">
                <a:effectLst/>
                <a:latin typeface="Helvetica Neue" panose="02000503000000020004" pitchFamily="2" charset="0"/>
              </a:rPr>
              <a:t>signle</a:t>
            </a:r>
            <a:r>
              <a:rPr lang="en-US" dirty="0">
                <a:effectLst/>
                <a:latin typeface="Helvetica Neue" panose="02000503000000020004" pitchFamily="2" charset="0"/>
              </a:rPr>
              <a:t> trial</a:t>
            </a:r>
          </a:p>
          <a:p>
            <a:endParaRPr lang="en-US" dirty="0"/>
          </a:p>
        </p:txBody>
      </p:sp>
    </p:spTree>
    <p:extLst>
      <p:ext uri="{BB962C8B-B14F-4D97-AF65-F5344CB8AC3E}">
        <p14:creationId xmlns:p14="http://schemas.microsoft.com/office/powerpoint/2010/main" val="3840742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B8C60-F8ED-5756-6360-EA4BB0F61A4F}"/>
              </a:ext>
            </a:extLst>
          </p:cNvPr>
          <p:cNvSpPr>
            <a:spLocks noGrp="1"/>
          </p:cNvSpPr>
          <p:nvPr>
            <p:ph type="title"/>
          </p:nvPr>
        </p:nvSpPr>
        <p:spPr/>
        <p:txBody>
          <a:bodyPr/>
          <a:lstStyle/>
          <a:p>
            <a:r>
              <a:rPr lang="en-US" dirty="0"/>
              <a:t>Is there actually a replicability crisis? </a:t>
            </a:r>
          </a:p>
        </p:txBody>
      </p:sp>
      <p:sp>
        <p:nvSpPr>
          <p:cNvPr id="3" name="Content Placeholder 2">
            <a:extLst>
              <a:ext uri="{FF2B5EF4-FFF2-40B4-BE49-F238E27FC236}">
                <a16:creationId xmlns:a16="http://schemas.microsoft.com/office/drawing/2014/main" id="{686C7939-2F4E-55C5-A70C-26932EBA7B80}"/>
              </a:ext>
            </a:extLst>
          </p:cNvPr>
          <p:cNvSpPr>
            <a:spLocks noGrp="1"/>
          </p:cNvSpPr>
          <p:nvPr>
            <p:ph idx="1"/>
          </p:nvPr>
        </p:nvSpPr>
        <p:spPr/>
        <p:txBody>
          <a:bodyPr/>
          <a:lstStyle/>
          <a:p>
            <a:r>
              <a:rPr lang="en-US" dirty="0"/>
              <a:t>It is incorrect to view some studies being “positive” and some studies being “negative” as conflicting</a:t>
            </a:r>
          </a:p>
        </p:txBody>
      </p:sp>
    </p:spTree>
    <p:extLst>
      <p:ext uri="{BB962C8B-B14F-4D97-AF65-F5344CB8AC3E}">
        <p14:creationId xmlns:p14="http://schemas.microsoft.com/office/powerpoint/2010/main" val="1065362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60413-DFFF-207E-C64D-81CC86B2F4D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6A2EE16-3E81-A947-551B-5CDD8503CA6B}"/>
              </a:ext>
            </a:extLst>
          </p:cNvPr>
          <p:cNvSpPr>
            <a:spLocks noGrp="1"/>
          </p:cNvSpPr>
          <p:nvPr>
            <p:ph idx="1"/>
          </p:nvPr>
        </p:nvSpPr>
        <p:spPr/>
        <p:txBody>
          <a:bodyPr/>
          <a:lstStyle/>
          <a:p>
            <a:endParaRPr lang="en-US" dirty="0">
              <a:latin typeface="Helvetica Neue" panose="02000503000000020004" pitchFamily="2" charset="0"/>
            </a:endParaRPr>
          </a:p>
          <a:p>
            <a:r>
              <a:rPr lang="en-US" dirty="0">
                <a:effectLst/>
                <a:latin typeface="Helvetica Neue" panose="02000503000000020004" pitchFamily="2" charset="0"/>
              </a:rPr>
              <a:t>GIGO: vs wisdom of crowds? What is the likelihood that all the studies are off in the same way? </a:t>
            </a:r>
          </a:p>
          <a:p>
            <a:endParaRPr lang="en-US" dirty="0">
              <a:effectLst/>
              <a:latin typeface="Helvetica Neue" panose="02000503000000020004" pitchFamily="2" charset="0"/>
            </a:endParaRPr>
          </a:p>
          <a:p>
            <a:endParaRPr lang="en-US" dirty="0"/>
          </a:p>
        </p:txBody>
      </p:sp>
    </p:spTree>
    <p:extLst>
      <p:ext uri="{BB962C8B-B14F-4D97-AF65-F5344CB8AC3E}">
        <p14:creationId xmlns:p14="http://schemas.microsoft.com/office/powerpoint/2010/main" val="1964811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516F1-18D0-E966-6E34-9B01365155D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5EA54A8-B908-C060-4F9D-DF6F722A2358}"/>
              </a:ext>
            </a:extLst>
          </p:cNvPr>
          <p:cNvSpPr>
            <a:spLocks noGrp="1"/>
          </p:cNvSpPr>
          <p:nvPr>
            <p:ph idx="1"/>
          </p:nvPr>
        </p:nvSpPr>
        <p:spPr/>
        <p:txBody>
          <a:bodyPr/>
          <a:lstStyle/>
          <a:p>
            <a:r>
              <a:rPr lang="en-US" dirty="0"/>
              <a:t>Myth: you can’t make good estimates from junk evidence</a:t>
            </a:r>
          </a:p>
          <a:p>
            <a:endParaRPr lang="en-US" dirty="0"/>
          </a:p>
        </p:txBody>
      </p:sp>
    </p:spTree>
    <p:extLst>
      <p:ext uri="{BB962C8B-B14F-4D97-AF65-F5344CB8AC3E}">
        <p14:creationId xmlns:p14="http://schemas.microsoft.com/office/powerpoint/2010/main" val="582133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B4EA3-C081-F42B-CF82-1A0A6BCFE455}"/>
              </a:ext>
            </a:extLst>
          </p:cNvPr>
          <p:cNvSpPr>
            <a:spLocks noGrp="1"/>
          </p:cNvSpPr>
          <p:nvPr>
            <p:ph type="title"/>
          </p:nvPr>
        </p:nvSpPr>
        <p:spPr/>
        <p:txBody>
          <a:bodyPr/>
          <a:lstStyle/>
          <a:p>
            <a:r>
              <a:rPr lang="en-US" dirty="0"/>
              <a:t>Point: </a:t>
            </a:r>
          </a:p>
        </p:txBody>
      </p:sp>
      <p:sp>
        <p:nvSpPr>
          <p:cNvPr id="3" name="Content Placeholder 2">
            <a:extLst>
              <a:ext uri="{FF2B5EF4-FFF2-40B4-BE49-F238E27FC236}">
                <a16:creationId xmlns:a16="http://schemas.microsoft.com/office/drawing/2014/main" id="{9038C29A-11F6-9BD2-B599-AEE73B5B8368}"/>
              </a:ext>
            </a:extLst>
          </p:cNvPr>
          <p:cNvSpPr>
            <a:spLocks noGrp="1"/>
          </p:cNvSpPr>
          <p:nvPr>
            <p:ph idx="1"/>
          </p:nvPr>
        </p:nvSpPr>
        <p:spPr/>
        <p:txBody>
          <a:bodyPr/>
          <a:lstStyle/>
          <a:p>
            <a:r>
              <a:rPr lang="en-US" dirty="0"/>
              <a:t>Myth: Garbage-in-garbage-out is why meta-analyses are </a:t>
            </a:r>
          </a:p>
          <a:p>
            <a:r>
              <a:rPr lang="en-US" dirty="0"/>
              <a:t>The goal of a meta-analysis is to make a claim precisely as strong as the evidence</a:t>
            </a:r>
          </a:p>
          <a:p>
            <a:r>
              <a:rPr lang="en-US" dirty="0">
                <a:hlinkClick r:id="rId2"/>
              </a:rPr>
              <a:t>https://twitter.com/dnunan79/status/1620366744971014145?s=12&amp;t=u13LZ0WKG90XsOBRpngPrA</a:t>
            </a:r>
            <a:r>
              <a:rPr lang="en-US" dirty="0"/>
              <a:t> </a:t>
            </a:r>
          </a:p>
        </p:txBody>
      </p:sp>
    </p:spTree>
    <p:extLst>
      <p:ext uri="{BB962C8B-B14F-4D97-AF65-F5344CB8AC3E}">
        <p14:creationId xmlns:p14="http://schemas.microsoft.com/office/powerpoint/2010/main" val="1174269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0B918-D16B-A59C-7A30-E7F3E1F47B3E}"/>
              </a:ext>
            </a:extLst>
          </p:cNvPr>
          <p:cNvSpPr>
            <a:spLocks noGrp="1"/>
          </p:cNvSpPr>
          <p:nvPr>
            <p:ph type="title"/>
          </p:nvPr>
        </p:nvSpPr>
        <p:spPr/>
        <p:txBody>
          <a:bodyPr/>
          <a:lstStyle/>
          <a:p>
            <a:r>
              <a:rPr lang="en-US" dirty="0"/>
              <a:t>Poorly done meta-analysis; over- or –</a:t>
            </a:r>
            <a:r>
              <a:rPr lang="en-US" dirty="0" err="1"/>
              <a:t>nder</a:t>
            </a:r>
            <a:r>
              <a:rPr lang="en-US" dirty="0"/>
              <a:t>-stating the evidence</a:t>
            </a:r>
          </a:p>
        </p:txBody>
      </p:sp>
      <p:sp>
        <p:nvSpPr>
          <p:cNvPr id="3" name="Content Placeholder 2">
            <a:extLst>
              <a:ext uri="{FF2B5EF4-FFF2-40B4-BE49-F238E27FC236}">
                <a16:creationId xmlns:a16="http://schemas.microsoft.com/office/drawing/2014/main" id="{5BDF8D82-BBEE-85F6-C50E-CC9D7BC3B6A5}"/>
              </a:ext>
            </a:extLst>
          </p:cNvPr>
          <p:cNvSpPr>
            <a:spLocks noGrp="1"/>
          </p:cNvSpPr>
          <p:nvPr>
            <p:ph idx="1"/>
          </p:nvPr>
        </p:nvSpPr>
        <p:spPr/>
        <p:txBody>
          <a:bodyPr>
            <a:normAutofit fontScale="62500" lnSpcReduction="20000"/>
          </a:bodyPr>
          <a:lstStyle/>
          <a:p>
            <a:r>
              <a:rPr lang="en-US" dirty="0">
                <a:effectLst/>
                <a:latin typeface="Helvetica Neue" panose="02000503000000020004" pitchFamily="2" charset="0"/>
              </a:rPr>
              <a:t>Difference between systematic review and meta-analysis - the way you meta-analyze is the point of contention. </a:t>
            </a:r>
          </a:p>
          <a:p>
            <a:r>
              <a:rPr lang="en-US" dirty="0">
                <a:effectLst/>
                <a:latin typeface="Helvetica Neue" panose="02000503000000020004" pitchFamily="2" charset="0"/>
              </a:rPr>
              <a:t>Note: this isn’t arguing that quality of the studies doesn’t matter - it clearly does matter. It’s arguing that even flawed studies provide some information and shouldn’t be ignored altogether - not binary. </a:t>
            </a:r>
          </a:p>
          <a:p>
            <a:endParaRPr lang="en-US" dirty="0">
              <a:effectLst/>
              <a:latin typeface="Helvetica Neue" panose="02000503000000020004" pitchFamily="2" charset="0"/>
            </a:endParaRPr>
          </a:p>
          <a:p>
            <a:r>
              <a:rPr lang="en-US" dirty="0">
                <a:effectLst/>
                <a:latin typeface="Helvetica Neue" panose="02000503000000020004" pitchFamily="2" charset="0"/>
              </a:rPr>
              <a:t>Note: GRADE framework - </a:t>
            </a:r>
          </a:p>
          <a:p>
            <a:br>
              <a:rPr lang="en-US" dirty="0">
                <a:effectLst/>
                <a:latin typeface="Helvetica Neue" panose="02000503000000020004" pitchFamily="2" charset="0"/>
              </a:rPr>
            </a:br>
            <a:endParaRPr lang="en-US" dirty="0">
              <a:effectLst/>
              <a:latin typeface="Helvetica Neue" panose="02000503000000020004" pitchFamily="2" charset="0"/>
            </a:endParaRPr>
          </a:p>
          <a:p>
            <a:r>
              <a:rPr lang="en-US" dirty="0">
                <a:effectLst/>
                <a:latin typeface="Helvetica Neue" panose="02000503000000020004" pitchFamily="2" charset="0"/>
              </a:rPr>
              <a:t>Design of primary studies</a:t>
            </a:r>
          </a:p>
          <a:p>
            <a:r>
              <a:rPr lang="en-US" dirty="0">
                <a:effectLst/>
                <a:latin typeface="Helvetica Neue" panose="02000503000000020004" pitchFamily="2" charset="0"/>
              </a:rPr>
              <a:t>Quality of primary studies (risk of bias) </a:t>
            </a:r>
          </a:p>
          <a:p>
            <a:r>
              <a:rPr lang="en-US" dirty="0">
                <a:effectLst/>
                <a:latin typeface="Helvetica Neue" panose="02000503000000020004" pitchFamily="2" charset="0"/>
              </a:rPr>
              <a:t>Inconsistency</a:t>
            </a:r>
          </a:p>
          <a:p>
            <a:r>
              <a:rPr lang="en-US" dirty="0">
                <a:effectLst/>
                <a:latin typeface="Helvetica Neue" panose="02000503000000020004" pitchFamily="2" charset="0"/>
              </a:rPr>
              <a:t>Indirectness</a:t>
            </a:r>
          </a:p>
          <a:p>
            <a:r>
              <a:rPr lang="en-US" dirty="0">
                <a:effectLst/>
                <a:latin typeface="Helvetica Neue" panose="02000503000000020004" pitchFamily="2" charset="0"/>
              </a:rPr>
              <a:t>Imprecision </a:t>
            </a:r>
          </a:p>
          <a:p>
            <a:r>
              <a:rPr lang="en-US" dirty="0">
                <a:effectLst/>
                <a:latin typeface="Helvetica Neue" panose="02000503000000020004" pitchFamily="2" charset="0"/>
              </a:rPr>
              <a:t>Others (publication bias, large effect, dose-response gradient, plausible confounding?)</a:t>
            </a:r>
          </a:p>
          <a:p>
            <a:endParaRPr lang="en-US" dirty="0"/>
          </a:p>
        </p:txBody>
      </p:sp>
    </p:spTree>
    <p:extLst>
      <p:ext uri="{BB962C8B-B14F-4D97-AF65-F5344CB8AC3E}">
        <p14:creationId xmlns:p14="http://schemas.microsoft.com/office/powerpoint/2010/main" val="3512294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E1E5C-753F-26A6-9CF5-5A446DE320C1}"/>
              </a:ext>
            </a:extLst>
          </p:cNvPr>
          <p:cNvSpPr>
            <a:spLocks noGrp="1"/>
          </p:cNvSpPr>
          <p:nvPr>
            <p:ph type="title"/>
          </p:nvPr>
        </p:nvSpPr>
        <p:spPr/>
        <p:txBody>
          <a:bodyPr/>
          <a:lstStyle/>
          <a:p>
            <a:r>
              <a:rPr lang="en-US" dirty="0"/>
              <a:t>Outside view vs Inside view</a:t>
            </a:r>
          </a:p>
        </p:txBody>
      </p:sp>
      <p:sp>
        <p:nvSpPr>
          <p:cNvPr id="3" name="Content Placeholder 2">
            <a:extLst>
              <a:ext uri="{FF2B5EF4-FFF2-40B4-BE49-F238E27FC236}">
                <a16:creationId xmlns:a16="http://schemas.microsoft.com/office/drawing/2014/main" id="{85F8D3C0-493C-5EEB-FE37-671762FC34CA}"/>
              </a:ext>
            </a:extLst>
          </p:cNvPr>
          <p:cNvSpPr>
            <a:spLocks noGrp="1"/>
          </p:cNvSpPr>
          <p:nvPr>
            <p:ph idx="1"/>
          </p:nvPr>
        </p:nvSpPr>
        <p:spPr/>
        <p:txBody>
          <a:bodyPr/>
          <a:lstStyle/>
          <a:p>
            <a:r>
              <a:rPr lang="en-US" dirty="0"/>
              <a:t>Experts are often overly drawn to the inside view </a:t>
            </a:r>
          </a:p>
          <a:p>
            <a:r>
              <a:rPr lang="en-US" dirty="0"/>
              <a:t>Outside view can be given by </a:t>
            </a:r>
            <a:r>
              <a:rPr lang="en-US" dirty="0" err="1"/>
              <a:t>mata</a:t>
            </a:r>
            <a:r>
              <a:rPr lang="en-US" dirty="0"/>
              <a:t>-analyses and improves </a:t>
            </a:r>
          </a:p>
        </p:txBody>
      </p:sp>
      <p:sp>
        <p:nvSpPr>
          <p:cNvPr id="4" name="Rectangle 1">
            <a:extLst>
              <a:ext uri="{FF2B5EF4-FFF2-40B4-BE49-F238E27FC236}">
                <a16:creationId xmlns:a16="http://schemas.microsoft.com/office/drawing/2014/main" id="{3390E874-6A46-967A-04DC-E53EA1CCC1D3}"/>
              </a:ext>
            </a:extLst>
          </p:cNvPr>
          <p:cNvSpPr>
            <a:spLocks noChangeArrowheads="1"/>
          </p:cNvSpPr>
          <p:nvPr/>
        </p:nvSpPr>
        <p:spPr bwMode="auto">
          <a:xfrm>
            <a:off x="472458" y="-39647327"/>
            <a:ext cx="5063856" cy="79606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900" b="0" i="0" u="none" strike="noStrike" cap="none" normalizeH="0" baseline="0">
                <a:ln>
                  <a:noFill/>
                </a:ln>
                <a:solidFill>
                  <a:schemeClr val="tx1"/>
                </a:solidFill>
                <a:effectLst/>
                <a:latin typeface="Helvetica Neue" panose="02000503000000020004" pitchFamily="2"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900" b="0" i="0" u="none" strike="noStrike" cap="none" normalizeH="0" baseline="0">
                <a:ln>
                  <a:noFill/>
                </a:ln>
                <a:solidFill>
                  <a:schemeClr val="tx1"/>
                </a:solidFill>
                <a:effectLst/>
                <a:latin typeface="Helvetica Neue" panose="02000503000000020004" pitchFamily="2"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Helvetica Neue" panose="02000503000000020004" pitchFamily="2" charset="0"/>
              </a:rPr>
              <a:t>From: https://onlinelibrary.wiley.com/doi/10.1002/9781119099369.ch10</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Helvetica Neue" panose="02000503000000020004" pitchFamily="2" charset="0"/>
              </a:rPr>
              <a:t>  </a:t>
            </a:r>
            <a:r>
              <a:rPr kumimoji="0" lang="en-US" altLang="en-US" sz="73200" b="0" i="0" u="none" strike="noStrike" cap="none" normalizeH="0" baseline="0">
                <a:ln>
                  <a:noFill/>
                </a:ln>
                <a:solidFill>
                  <a:schemeClr val="tx1"/>
                </a:solidFill>
                <a:effectLst/>
                <a:latin typeface="Helvetica Neue" panose="02000503000000020004" pitchFamily="2"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6" name="Picture 2">
            <a:extLst>
              <a:ext uri="{FF2B5EF4-FFF2-40B4-BE49-F238E27FC236}">
                <a16:creationId xmlns:a16="http://schemas.microsoft.com/office/drawing/2014/main" id="{F6E1D27A-521C-D9D7-DD73-61EEAFB278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3562" y="1345200"/>
            <a:ext cx="6994451" cy="4831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093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843</Words>
  <Application>Microsoft Macintosh PowerPoint</Application>
  <PresentationFormat>Widescreen</PresentationFormat>
  <Paragraphs>68</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Helvetica Neue</vt:lpstr>
      <vt:lpstr>Mulish</vt:lpstr>
      <vt:lpstr>Office Theme</vt:lpstr>
      <vt:lpstr>PGR-In defense of meta-analysis</vt:lpstr>
      <vt:lpstr>Claim </vt:lpstr>
      <vt:lpstr>How big of a problem is under-powering?</vt:lpstr>
      <vt:lpstr>Is there actually a replicability crisis? </vt:lpstr>
      <vt:lpstr>PowerPoint Presentation</vt:lpstr>
      <vt:lpstr>PowerPoint Presentation</vt:lpstr>
      <vt:lpstr>Point: </vt:lpstr>
      <vt:lpstr>Poorly done meta-analysis; over- or –nder-stating the evidence</vt:lpstr>
      <vt:lpstr>Outside view vs Inside view</vt:lpstr>
      <vt:lpstr>PowerPoint Presentation</vt:lpstr>
      <vt:lpstr>PowerPoint Presentation</vt:lpstr>
      <vt:lpstr>PowerPoint Presentation</vt:lpstr>
      <vt:lpstr>Problems with subgroups / effect modifiers</vt:lpstr>
      <vt:lpstr>Final argument: epistemic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PGR-In defense of meta-analysis</dc:title>
  <dc:creator>BRIAN LOCKE</dc:creator>
  <cp:lastModifiedBy>BRIAN LOCKE</cp:lastModifiedBy>
  <cp:revision>3</cp:revision>
  <dcterms:created xsi:type="dcterms:W3CDTF">2023-01-31T16:53:31Z</dcterms:created>
  <dcterms:modified xsi:type="dcterms:W3CDTF">2023-02-03T19:29:16Z</dcterms:modified>
</cp:coreProperties>
</file>